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09" r:id="rId3"/>
    <p:sldId id="423" r:id="rId4"/>
    <p:sldId id="406" r:id="rId5"/>
    <p:sldId id="413" r:id="rId6"/>
    <p:sldId id="287" r:id="rId7"/>
    <p:sldId id="375" r:id="rId8"/>
    <p:sldId id="422" r:id="rId9"/>
    <p:sldId id="37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1002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-162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7/7/2021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456623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593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283208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Q2. You may need to pause video to allow students to select their choice. </a:t>
            </a:r>
          </a:p>
          <a:p>
            <a:r>
              <a:rPr lang="en-GB" dirty="0"/>
              <a:t>Complete worksheet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is the quiz template for teachers to share with their students:</a:t>
            </a:r>
          </a:p>
          <a:p>
            <a:r>
              <a:rPr lang="en-GB" dirty="0"/>
              <a:t>https://forms.office.com/Pages/ShareFormPage.aspx?id=cdJyXzS9Y0yZF8UZZlqALiw7DWJu831Jg5qPZF4a9X9UNVlKVTAwQlhMSk02RjA2WkpCMFEyNktTQi4u&amp;sharetoken=g2U2Os8PYkPYakCCb5wz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602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ZwCNG9KFdX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noProof="1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DT28: Investigatory Powers Act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FDB0F940-53D9-42FD-B08B-831CB9404CE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984" r="1098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864746"/>
              </p:ext>
            </p:extLst>
          </p:nvPr>
        </p:nvGraphicFramePr>
        <p:xfrm>
          <a:off x="157163" y="927960"/>
          <a:ext cx="11430234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digital footprint collect data without the users knowledge?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Which threat involves intercepting data packets over a network? (1 point)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the TWO pieces of legislation you’ve studied so far? (1 point)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C2C stand for? (2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FOUR methods of implementation. (2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Websites that end gov.uk are not trustworthy websites – TRUE or FALSE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stages of the systems development life cycle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utility programs (3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THEEE tools provided by the Operating System (3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List the first FOUR units of data – smallest to largest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image is made up of pixels? (4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ADC stand for? (4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291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785146"/>
              </p:ext>
            </p:extLst>
          </p:nvPr>
        </p:nvGraphicFramePr>
        <p:xfrm>
          <a:off x="157163" y="927960"/>
          <a:ext cx="11430234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10078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810078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Which type of digital footprint collect data without the users knowledge?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Passive 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Which threat involves intercepting data packets over a network? (1 point)</a:t>
                      </a: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en-GB" sz="1600" kern="1200" dirty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Packet sniffing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the TWO pieces of legislation you’ve studied so far?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GDPR, Computer Misuse Act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C2C stand for?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Consumer to Consumer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FOUR methods of implementation.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Parallel, Pilot, Big Bang (Direct), Phased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Websites that end gov.uk are not trustworthy websites – TRUE or FALSE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FALSE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stages of the systems development life cycle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Investigation, Analysis, Design, Testing Implementation, Maintenance, Evaluation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utility programs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Anti-virus, Backup, Compression, Defragmentation, Encryption, Firewall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THEEE tools provided by the Operating System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User interface, User management, File management, Peripheral device management, Memory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00663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List the first FOUR units of data – smallest to largest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Bit, Nibble, Byte, KB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image is made up of pixels?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Pixels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ADC stand for?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Analogue to Digital Converter.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5208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30820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List </a:t>
            </a:r>
            <a:r>
              <a:rPr lang="en-GB" sz="2000" b="1" dirty="0">
                <a:latin typeface="+mj-lt"/>
              </a:rPr>
              <a:t>three</a:t>
            </a:r>
            <a:r>
              <a:rPr lang="en-GB" sz="2000" dirty="0">
                <a:latin typeface="+mj-lt"/>
              </a:rPr>
              <a:t> sections from the Computer Misuse Act</a:t>
            </a:r>
          </a:p>
          <a:p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1.………………………………………………………………………..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2.………………………………………………………………………..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3.………………………………………………………………………..</a:t>
            </a:r>
          </a:p>
          <a:p>
            <a:pPr algn="r"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              </a:t>
            </a:r>
            <a:r>
              <a:rPr lang="en-GB" sz="2000" b="1" dirty="0">
                <a:latin typeface="+mj-lt"/>
              </a:rPr>
              <a:t>[3]</a:t>
            </a:r>
            <a:endParaRPr lang="en-GB" sz="20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List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Give a sequence of brief answers with no explanation.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7F2-05CB-463C-A376-11A6A7E0B9D8}"/>
              </a:ext>
            </a:extLst>
          </p:cNvPr>
          <p:cNvSpPr txBox="1"/>
          <p:nvPr/>
        </p:nvSpPr>
        <p:spPr>
          <a:xfrm>
            <a:off x="8572499" y="2987196"/>
            <a:ext cx="334803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 this question you need two key points such as: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1 mark for each.</a:t>
            </a:r>
          </a:p>
          <a:p>
            <a:pPr marL="342900" indent="-342900">
              <a:buFontTx/>
              <a:buChar char="-"/>
            </a:pPr>
            <a:r>
              <a:rPr lang="en-GB" sz="2000" dirty="0">
                <a:latin typeface="+mj-lt"/>
              </a:rPr>
              <a:t>There are five altogether. </a:t>
            </a:r>
          </a:p>
        </p:txBody>
      </p:sp>
    </p:spTree>
    <p:extLst>
      <p:ext uri="{BB962C8B-B14F-4D97-AF65-F5344CB8AC3E}">
        <p14:creationId xmlns:p14="http://schemas.microsoft.com/office/powerpoint/2010/main" val="148628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7590020" y="1036213"/>
            <a:ext cx="4330517" cy="53245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1 mark per bullet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Section 1: Unauthorised access to computer material.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Section 2: Unauthorised access with intent to commit or facilitate commission of further offences.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Section 3: Unauthorised access with intent to impair, or with recklessness as to impairing, operation of computer.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Section 3ZA: Unauthorised acts causing, or creating risk of serious damage.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Section 3A: Making, supplying or obtaining articles for use in another computer misuse act offence.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F0C485-DC53-4C10-85CB-80436EBE5732}"/>
              </a:ext>
            </a:extLst>
          </p:cNvPr>
          <p:cNvSpPr txBox="1"/>
          <p:nvPr/>
        </p:nvSpPr>
        <p:spPr>
          <a:xfrm>
            <a:off x="271463" y="1036213"/>
            <a:ext cx="7013758" cy="4313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List </a:t>
            </a:r>
            <a:r>
              <a:rPr lang="en-GB" sz="2000" b="1" dirty="0">
                <a:latin typeface="+mj-lt"/>
              </a:rPr>
              <a:t>three</a:t>
            </a:r>
            <a:r>
              <a:rPr lang="en-GB" sz="2000" dirty="0">
                <a:latin typeface="+mj-lt"/>
              </a:rPr>
              <a:t> sections from the Computer Misuse Act</a:t>
            </a:r>
          </a:p>
          <a:p>
            <a:pPr marL="457200" indent="-457200">
              <a:buFont typeface="+mj-lt"/>
              <a:buAutoNum type="arabicPeriod"/>
            </a:pPr>
            <a:endParaRPr lang="en-GB" sz="2000" dirty="0"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pPr algn="r"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                     </a:t>
            </a:r>
            <a:r>
              <a:rPr lang="en-GB" sz="2000" b="1" dirty="0">
                <a:latin typeface="+mj-lt"/>
              </a:rPr>
              <a:t>[3]</a:t>
            </a:r>
            <a:endParaRPr lang="en-GB" sz="20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8BCA5B-455D-4142-AFA6-72150ADFB674}"/>
              </a:ext>
            </a:extLst>
          </p:cNvPr>
          <p:cNvSpPr/>
          <p:nvPr/>
        </p:nvSpPr>
        <p:spPr>
          <a:xfrm>
            <a:off x="576262" y="1632307"/>
            <a:ext cx="609600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  <a:latin typeface="+mj-lt"/>
              </a:rPr>
              <a:t>Unauthorised access to computer material.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3"/>
                </a:solidFill>
                <a:latin typeface="+mj-lt"/>
              </a:rPr>
              <a:t>Unauthorised access with intent to commit or facilitate commission of further offences.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  <a:latin typeface="+mj-lt"/>
              </a:rPr>
              <a:t>Unauthorised access with intent to impair, or with recklessness as to impairing, operation of computer.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773D4E-4D5B-4930-845A-800D1107B280}"/>
              </a:ext>
            </a:extLst>
          </p:cNvPr>
          <p:cNvSpPr txBox="1"/>
          <p:nvPr/>
        </p:nvSpPr>
        <p:spPr>
          <a:xfrm>
            <a:off x="9928487" y="1987844"/>
            <a:ext cx="5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DFF99B-9F23-4884-A6C6-F62EC25E3F52}"/>
              </a:ext>
            </a:extLst>
          </p:cNvPr>
          <p:cNvSpPr txBox="1"/>
          <p:nvPr/>
        </p:nvSpPr>
        <p:spPr>
          <a:xfrm>
            <a:off x="11021130" y="2792687"/>
            <a:ext cx="5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1AD299-0F08-4CCE-BE9E-F585DA03ECBB}"/>
              </a:ext>
            </a:extLst>
          </p:cNvPr>
          <p:cNvSpPr txBox="1"/>
          <p:nvPr/>
        </p:nvSpPr>
        <p:spPr>
          <a:xfrm>
            <a:off x="9373851" y="4069937"/>
            <a:ext cx="5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4500000"/>
          </a:xfrm>
        </p:spPr>
        <p:txBody>
          <a:bodyPr/>
          <a:lstStyle/>
          <a:p>
            <a:r>
              <a:rPr lang="en-GB" dirty="0"/>
              <a:t>In this section learners will gain knowledge and understanding of the following:</a:t>
            </a:r>
          </a:p>
          <a:p>
            <a:pPr lvl="1"/>
            <a:r>
              <a:rPr lang="en-GB" dirty="0"/>
              <a:t>the range of threats to data</a:t>
            </a:r>
          </a:p>
          <a:p>
            <a:pPr lvl="1"/>
            <a:r>
              <a:rPr lang="en-GB" dirty="0"/>
              <a:t>the range of cyber security resilience controls</a:t>
            </a:r>
          </a:p>
          <a:p>
            <a:pPr lvl="1"/>
            <a:r>
              <a:rPr lang="en-GB" dirty="0"/>
              <a:t>digital footprints</a:t>
            </a:r>
          </a:p>
          <a:p>
            <a:pPr lvl="1"/>
            <a:r>
              <a:rPr lang="en-GB" dirty="0"/>
              <a:t>legal and ethical responsibilities, including privacy and trust. </a:t>
            </a:r>
          </a:p>
          <a:p>
            <a:r>
              <a:rPr lang="en-GB" dirty="0"/>
              <a:t>Be aware of the ethical impact of the widescale use of data and systems on individual privacy and wider society. </a:t>
            </a:r>
          </a:p>
          <a:p>
            <a:endParaRPr lang="en-GB" dirty="0"/>
          </a:p>
          <a:p>
            <a:r>
              <a:rPr lang="en-GB" dirty="0"/>
              <a:t>Understand the basic principles of the Investigatory Powers Act, the purpose of it and the consequences for breaking this law.</a:t>
            </a:r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636" y="3810283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9BE5626-D6DB-4094-A912-570E0C27155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0568" r="30568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481105" cy="31700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Legislation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Data breach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Misuse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Unauthorised access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Cookies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Hacker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Geotagging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Covert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5013817"/>
              </p:ext>
            </p:extLst>
          </p:nvPr>
        </p:nvGraphicFramePr>
        <p:xfrm>
          <a:off x="2893102" y="624840"/>
          <a:ext cx="9173980" cy="4429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53455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6820525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Legislation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The process of making or enacting laws.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Data breach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data breach exposes confidential, sensitive, or protected information to an unauthorised person.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3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Misuse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An object that is not used for it’s intended purpose.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96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Unauthorised access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Access to data without the owner’s permission.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2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Cookies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Small text files stored on your computer and they can store your browsing habits and websites you regularly visit.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98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Hacker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Gain unauthorised access to your digital devices and access your personal information.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2402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Geotagging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People may post photos online, such as social media and link names or other information with the photo.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895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Covert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Not openly acknowledged or displayed.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471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Privacy &amp; Technology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135919" y="581992"/>
            <a:ext cx="7898915" cy="702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The Investigatory Powers Act was a piece of legislation that was introduced by the government in 2016. 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635009"/>
              </p:ext>
            </p:extLst>
          </p:nvPr>
        </p:nvGraphicFramePr>
        <p:xfrm>
          <a:off x="4135919" y="1466818"/>
          <a:ext cx="7898914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4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is the purpose of the Investigatory Powers Act? – Use the internet find out.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Explain which smartphone you think will possess the most stable form of facial recognition technology.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was recommended if people are concerned that their biometrics could be copied?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7948366" y="1233151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293288"/>
              </p:ext>
            </p:extLst>
          </p:nvPr>
        </p:nvGraphicFramePr>
        <p:xfrm>
          <a:off x="4130922" y="3921023"/>
          <a:ext cx="7898916" cy="2688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9891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It makes provision for the retention of internet connection records for law enforcement to identify the communications service to which a device has connected.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The Apple iPhone will be the best because they have a strong foothold in the market and as a result, have the ability to invest heavily  in facial recognition technology.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The secret aspect such as a PIN or password.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7258" y="1211082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9882D25-C716-4E47-AC58-533BB904E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982794"/>
              </p:ext>
            </p:extLst>
          </p:nvPr>
        </p:nvGraphicFramePr>
        <p:xfrm>
          <a:off x="127532" y="5893059"/>
          <a:ext cx="3861189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118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4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9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D84544F0-BA07-45B0-B09F-53B65D5A9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487" y="5524758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57D0BCC-FE2C-4C5A-8B60-C1F375530C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441401"/>
              </p:ext>
            </p:extLst>
          </p:nvPr>
        </p:nvGraphicFramePr>
        <p:xfrm>
          <a:off x="127532" y="3992080"/>
          <a:ext cx="3861187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1187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248617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Exam advice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You will need to understand the basic principles, the intent of the legislation and penalties for breaking the law.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D16099A9-7278-48A1-BE3B-BE60CB501F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8898"/>
          <a:stretch/>
        </p:blipFill>
        <p:spPr>
          <a:xfrm>
            <a:off x="161786" y="608050"/>
            <a:ext cx="3861187" cy="31315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8907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53637"/>
            <a:ext cx="120348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Self-checker tool</a:t>
            </a:r>
          </a:p>
          <a:p>
            <a:r>
              <a:rPr lang="en-GB" dirty="0">
                <a:latin typeface="+mj-lt"/>
              </a:rPr>
              <a:t>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9D91F-DACF-47AB-9D51-979816D6725A}"/>
              </a:ext>
            </a:extLst>
          </p:cNvPr>
          <p:cNvSpPr txBox="1"/>
          <p:nvPr/>
        </p:nvSpPr>
        <p:spPr>
          <a:xfrm>
            <a:off x="269817" y="698367"/>
            <a:ext cx="8004753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How confident are you that know what is meant by the following terms: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Understand the basic principles of the Investigatory Powers Act, the purpose of it and the consequences for breaking this law.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Be aware of the ethical impact of the widescale use of data and systems on individual privacy and wider society.</a:t>
            </a:r>
          </a:p>
        </p:txBody>
      </p:sp>
      <p:pic>
        <p:nvPicPr>
          <p:cNvPr id="2050" name="Picture 2" descr="Traffic light - Wikipedia">
            <a:extLst>
              <a:ext uri="{FF2B5EF4-FFF2-40B4-BE49-F238E27FC236}">
                <a16:creationId xmlns:a16="http://schemas.microsoft.com/office/drawing/2014/main" id="{2CF71E16-28E5-4112-BF99-9BA4302B4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810"/>
          <a:stretch/>
        </p:blipFill>
        <p:spPr bwMode="auto">
          <a:xfrm>
            <a:off x="8664314" y="434715"/>
            <a:ext cx="3117955" cy="53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F5A226-D20E-4B70-83A2-05E79609BF0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5951" y="4332493"/>
          <a:ext cx="799861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861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Complete the multiple-choice quiz provided by your teacher to check understanding.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4" name="Picture 4" descr="Question Mark PNG | PNG All">
            <a:extLst>
              <a:ext uri="{FF2B5EF4-FFF2-40B4-BE49-F238E27FC236}">
                <a16:creationId xmlns:a16="http://schemas.microsoft.com/office/drawing/2014/main" id="{0551B630-659F-4D40-8149-D4610093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07" y="4048348"/>
            <a:ext cx="667563" cy="6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9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1143</Words>
  <Application>Microsoft Office PowerPoint</Application>
  <PresentationFormat>Widescreen</PresentationFormat>
  <Paragraphs>177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2021-07-07T16:35:55Z</dcterms:modified>
</cp:coreProperties>
</file>